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inyon Script"/>
      <p:regular r:id="rId24"/>
    </p:embeddedFont>
    <p:embeddedFont>
      <p:font typeface="Pacifico"/>
      <p:regular r:id="rId25"/>
    </p:embeddedFont>
    <p:embeddedFont>
      <p:font typeface="Sigmar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inyonScrip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igmarOne-regular.fntdata"/><Relationship Id="rId25"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69520b3a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69520b3a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9520b3a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9520b3a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69520b3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69520b3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9520b3a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9520b3a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69520b3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69520b3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69520b3a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69520b3a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69520b3a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69520b3a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69520b3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69520b3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t>Normally better than Ambien for inducing deep, refreshing sleep, text-mining + criminal slang analysis was a hit &amp; produced the best final project</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69520b3a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69520b3a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69520b3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69520b3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69520b3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69520b3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69520b3a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69520b3a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69520b3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69520b3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9520b3a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9520b3a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9520b3a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9520b3a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69520b3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69520b3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69520b3a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9520b3a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mailto:flotabc@jmu.edu" TargetMode="External"/><Relationship Id="rId4" Type="http://schemas.openxmlformats.org/officeDocument/2006/relationships/hyperlink" Target="mailto:hollowsj@jmu.edu" TargetMode="External"/><Relationship Id="rId5" Type="http://schemas.openxmlformats.org/officeDocument/2006/relationships/hyperlink" Target="https://stevenholloway.github.io/ComicBooksCourse.github.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tevenholloway.github.io/ComicBooksCourse.github.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54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000000"/>
                </a:solidFill>
              </a:rPr>
              <a:t>		 	 	 		</a:t>
            </a:r>
            <a:endParaRPr sz="3000">
              <a:solidFill>
                <a:srgbClr val="000000"/>
              </a:solidFill>
            </a:endParaRPr>
          </a:p>
          <a:p>
            <a:pPr indent="0" lvl="0" marL="0" rtl="0" algn="ctr">
              <a:spcBef>
                <a:spcPts val="0"/>
              </a:spcBef>
              <a:spcAft>
                <a:spcPts val="0"/>
              </a:spcAft>
              <a:buNone/>
            </a:pPr>
            <a:r>
              <a:rPr lang="en" sz="3000">
                <a:solidFill>
                  <a:srgbClr val="000000"/>
                </a:solidFill>
              </a:rPr>
              <a:t>			</a:t>
            </a:r>
            <a:endParaRPr sz="3000">
              <a:solidFill>
                <a:srgbClr val="000000"/>
              </a:solidFill>
            </a:endParaRPr>
          </a:p>
          <a:p>
            <a:pPr indent="0" lvl="0" marL="0" rtl="0" algn="ctr">
              <a:spcBef>
                <a:spcPts val="0"/>
              </a:spcBef>
              <a:spcAft>
                <a:spcPts val="0"/>
              </a:spcAft>
              <a:buNone/>
            </a:pPr>
            <a:r>
              <a:rPr lang="en" sz="3000">
                <a:solidFill>
                  <a:srgbClr val="000000"/>
                </a:solidFill>
              </a:rPr>
              <a:t>				</a:t>
            </a:r>
            <a:endParaRPr sz="3000">
              <a:solidFill>
                <a:srgbClr val="000000"/>
              </a:solidFill>
            </a:endParaRPr>
          </a:p>
          <a:p>
            <a:pPr indent="0" lvl="0" marL="0" rtl="0" algn="ctr">
              <a:spcBef>
                <a:spcPts val="0"/>
              </a:spcBef>
              <a:spcAft>
                <a:spcPts val="0"/>
              </a:spcAft>
              <a:buNone/>
            </a:pPr>
            <a:r>
              <a:rPr lang="en" sz="3000">
                <a:solidFill>
                  <a:srgbClr val="000000"/>
                </a:solidFill>
              </a:rPr>
              <a:t>					</a:t>
            </a:r>
            <a:endParaRPr sz="3000">
              <a:solidFill>
                <a:srgbClr val="000000"/>
              </a:solidFill>
            </a:endParaRPr>
          </a:p>
          <a:p>
            <a:pPr indent="0" lvl="0" marL="0" rtl="0" algn="ctr">
              <a:spcBef>
                <a:spcPts val="0"/>
              </a:spcBef>
              <a:spcAft>
                <a:spcPts val="0"/>
              </a:spcAft>
              <a:buNone/>
            </a:pPr>
            <a:r>
              <a:rPr lang="en" sz="3000">
                <a:solidFill>
                  <a:srgbClr val="FFFF00"/>
                </a:solidFill>
                <a:latin typeface="Sigmar One"/>
                <a:ea typeface="Sigmar One"/>
                <a:cs typeface="Sigmar One"/>
                <a:sym typeface="Sigmar One"/>
              </a:rPr>
              <a:t>Elementary, My Dear Watson: </a:t>
            </a:r>
            <a:endParaRPr sz="3000">
              <a:solidFill>
                <a:srgbClr val="FFFF00"/>
              </a:solidFill>
              <a:latin typeface="Sigmar One"/>
              <a:ea typeface="Sigmar One"/>
              <a:cs typeface="Sigmar One"/>
              <a:sym typeface="Sigmar One"/>
            </a:endParaRPr>
          </a:p>
          <a:p>
            <a:pPr indent="0" lvl="0" marL="0" rtl="0" algn="ctr">
              <a:spcBef>
                <a:spcPts val="0"/>
              </a:spcBef>
              <a:spcAft>
                <a:spcPts val="0"/>
              </a:spcAft>
              <a:buNone/>
            </a:pPr>
            <a:r>
              <a:rPr lang="en" sz="3000">
                <a:solidFill>
                  <a:srgbClr val="FFFF00"/>
                </a:solidFill>
                <a:latin typeface="Sigmar One"/>
                <a:ea typeface="Sigmar One"/>
                <a:cs typeface="Sigmar One"/>
                <a:sym typeface="Sigmar One"/>
              </a:rPr>
              <a:t>An Undergraduate Comic Books Course Using Enterprise AI and TEI </a:t>
            </a:r>
            <a:endParaRPr sz="3000">
              <a:solidFill>
                <a:srgbClr val="FFFF00"/>
              </a:solidFill>
              <a:latin typeface="Sigmar One"/>
              <a:ea typeface="Sigmar One"/>
              <a:cs typeface="Sigmar One"/>
              <a:sym typeface="Sigmar One"/>
            </a:endParaRPr>
          </a:p>
          <a:p>
            <a:pPr indent="0" lvl="0" marL="0" rtl="0" algn="ctr">
              <a:spcBef>
                <a:spcPts val="0"/>
              </a:spcBef>
              <a:spcAft>
                <a:spcPts val="0"/>
              </a:spcAft>
              <a:buNone/>
            </a:pPr>
            <a:r>
              <a:rPr lang="en" sz="3000">
                <a:solidFill>
                  <a:srgbClr val="FFFF00"/>
                </a:solidFill>
                <a:latin typeface="Pinyon Script"/>
                <a:ea typeface="Pinyon Script"/>
                <a:cs typeface="Pinyon Script"/>
                <a:sym typeface="Pinyon Script"/>
              </a:rPr>
              <a:t>				</a:t>
            </a:r>
            <a:endParaRPr sz="3000">
              <a:solidFill>
                <a:srgbClr val="FFFF00"/>
              </a:solidFill>
              <a:latin typeface="Pinyon Script"/>
              <a:ea typeface="Pinyon Script"/>
              <a:cs typeface="Pinyon Script"/>
              <a:sym typeface="Pinyon Script"/>
            </a:endParaRPr>
          </a:p>
          <a:p>
            <a:pPr indent="0" lvl="0" marL="0" rtl="0" algn="ctr">
              <a:spcBef>
                <a:spcPts val="0"/>
              </a:spcBef>
              <a:spcAft>
                <a:spcPts val="0"/>
              </a:spcAft>
              <a:buNone/>
            </a:pPr>
            <a:r>
              <a:rPr lang="en" sz="3000">
                <a:solidFill>
                  <a:srgbClr val="FFFF00"/>
                </a:solidFill>
                <a:latin typeface="Pinyon Script"/>
                <a:ea typeface="Pinyon Script"/>
                <a:cs typeface="Pinyon Script"/>
                <a:sym typeface="Pinyon Script"/>
              </a:rPr>
              <a:t>			</a:t>
            </a:r>
            <a:endParaRPr sz="3000">
              <a:solidFill>
                <a:srgbClr val="FFFF00"/>
              </a:solidFill>
              <a:latin typeface="Pinyon Script"/>
              <a:ea typeface="Pinyon Script"/>
              <a:cs typeface="Pinyon Script"/>
              <a:sym typeface="Pinyon Script"/>
            </a:endParaRPr>
          </a:p>
          <a:p>
            <a:pPr indent="0" lvl="0" marL="0" rtl="0" algn="ctr">
              <a:spcBef>
                <a:spcPts val="0"/>
              </a:spcBef>
              <a:spcAft>
                <a:spcPts val="0"/>
              </a:spcAft>
              <a:buNone/>
            </a:pPr>
            <a:r>
              <a:rPr lang="en" sz="3000">
                <a:solidFill>
                  <a:srgbClr val="FFFF00"/>
                </a:solidFill>
                <a:latin typeface="Pinyon Script"/>
                <a:ea typeface="Pinyon Script"/>
                <a:cs typeface="Pinyon Script"/>
                <a:sym typeface="Pinyon Script"/>
              </a:rPr>
              <a:t>		</a:t>
            </a:r>
            <a:endParaRPr sz="3000">
              <a:solidFill>
                <a:srgbClr val="FFFF00"/>
              </a:solidFill>
              <a:latin typeface="Pinyon Script"/>
              <a:ea typeface="Pinyon Script"/>
              <a:cs typeface="Pinyon Script"/>
              <a:sym typeface="Pinyon Script"/>
            </a:endParaRPr>
          </a:p>
          <a:p>
            <a:pPr indent="0" lvl="0" marL="0" rtl="0" algn="ctr">
              <a:spcBef>
                <a:spcPts val="0"/>
              </a:spcBef>
              <a:spcAft>
                <a:spcPts val="0"/>
              </a:spcAft>
              <a:buNone/>
            </a:pPr>
            <a:r>
              <a:t/>
            </a:r>
            <a:endParaRPr sz="3000"/>
          </a:p>
        </p:txBody>
      </p:sp>
      <p:sp>
        <p:nvSpPr>
          <p:cNvPr id="55" name="Google Shape;55;p13"/>
          <p:cNvSpPr txBox="1"/>
          <p:nvPr>
            <p:ph idx="1" type="subTitle"/>
          </p:nvPr>
        </p:nvSpPr>
        <p:spPr>
          <a:xfrm>
            <a:off x="311700" y="351992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highlight>
                  <a:srgbClr val="000000"/>
                </a:highlight>
                <a:latin typeface="Pacifico"/>
                <a:ea typeface="Pacifico"/>
                <a:cs typeface="Pacifico"/>
                <a:sym typeface="Pacifico"/>
              </a:rPr>
              <a:t>Brian Flota</a:t>
            </a:r>
            <a:endParaRPr>
              <a:solidFill>
                <a:srgbClr val="FFFFFF"/>
              </a:solidFill>
              <a:highlight>
                <a:srgbClr val="000000"/>
              </a:highlight>
              <a:latin typeface="Pacifico"/>
              <a:ea typeface="Pacifico"/>
              <a:cs typeface="Pacifico"/>
              <a:sym typeface="Pacifico"/>
            </a:endParaRPr>
          </a:p>
          <a:p>
            <a:pPr indent="0" lvl="0" marL="0" rtl="0" algn="ctr">
              <a:lnSpc>
                <a:spcPct val="115000"/>
              </a:lnSpc>
              <a:spcBef>
                <a:spcPts val="0"/>
              </a:spcBef>
              <a:spcAft>
                <a:spcPts val="0"/>
              </a:spcAft>
              <a:buNone/>
            </a:pPr>
            <a:r>
              <a:rPr lang="en">
                <a:solidFill>
                  <a:srgbClr val="FFFFFF"/>
                </a:solidFill>
                <a:highlight>
                  <a:srgbClr val="000000"/>
                </a:highlight>
                <a:latin typeface="Pacifico"/>
                <a:ea typeface="Pacifico"/>
                <a:cs typeface="Pacifico"/>
                <a:sym typeface="Pacifico"/>
              </a:rPr>
              <a:t>Steven W. Holloway</a:t>
            </a:r>
            <a:endParaRPr>
              <a:solidFill>
                <a:srgbClr val="FFFFFF"/>
              </a:solidFill>
              <a:highlight>
                <a:srgbClr val="000000"/>
              </a:highlight>
              <a:latin typeface="Pacifico"/>
              <a:ea typeface="Pacifico"/>
              <a:cs typeface="Pacifico"/>
              <a:sym typeface="Pacifico"/>
            </a:endParaRPr>
          </a:p>
          <a:p>
            <a:pPr indent="0" lvl="0" marL="0" rtl="0" algn="ctr">
              <a:lnSpc>
                <a:spcPct val="115000"/>
              </a:lnSpc>
              <a:spcBef>
                <a:spcPts val="0"/>
              </a:spcBef>
              <a:spcAft>
                <a:spcPts val="0"/>
              </a:spcAft>
              <a:buNone/>
            </a:pPr>
            <a:r>
              <a:rPr lang="en">
                <a:solidFill>
                  <a:srgbClr val="FFFFFF"/>
                </a:solidFill>
                <a:highlight>
                  <a:srgbClr val="000000"/>
                </a:highlight>
                <a:latin typeface="Pacifico"/>
                <a:ea typeface="Pacifico"/>
                <a:cs typeface="Pacifico"/>
                <a:sym typeface="Pacifico"/>
              </a:rPr>
              <a:t>James Madison University Libraries</a:t>
            </a:r>
            <a:endParaRPr>
              <a:solidFill>
                <a:srgbClr val="FFFFFF"/>
              </a:solidFill>
              <a:highlight>
                <a:srgbClr val="000000"/>
              </a:highlight>
              <a:latin typeface="Pacifico"/>
              <a:ea typeface="Pacifico"/>
              <a:cs typeface="Pacifico"/>
              <a:sym typeface="Pacifico"/>
            </a:endParaRPr>
          </a:p>
        </p:txBody>
      </p:sp>
      <p:sp>
        <p:nvSpPr>
          <p:cNvPr id="56" name="Google Shape;56;p13"/>
          <p:cNvSpPr txBox="1"/>
          <p:nvPr/>
        </p:nvSpPr>
        <p:spPr>
          <a:xfrm>
            <a:off x="772750" y="2142450"/>
            <a:ext cx="7360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9900"/>
                </a:solidFill>
                <a:latin typeface="Comic Sans MS"/>
                <a:ea typeface="Comic Sans MS"/>
                <a:cs typeface="Comic Sans MS"/>
                <a:sym typeface="Comic Sans MS"/>
              </a:rPr>
              <a:t>2019 Digital Initiatives Symposium</a:t>
            </a:r>
            <a:endParaRPr sz="2400">
              <a:solidFill>
                <a:srgbClr val="FF9900"/>
              </a:solidFill>
              <a:latin typeface="Comic Sans MS"/>
              <a:ea typeface="Comic Sans MS"/>
              <a:cs typeface="Comic Sans MS"/>
              <a:sym typeface="Comic Sans MS"/>
            </a:endParaRPr>
          </a:p>
          <a:p>
            <a:pPr indent="0" lvl="0" marL="0" rtl="0" algn="ctr">
              <a:spcBef>
                <a:spcPts val="0"/>
              </a:spcBef>
              <a:spcAft>
                <a:spcPts val="0"/>
              </a:spcAft>
              <a:buNone/>
            </a:pPr>
            <a:r>
              <a:rPr lang="en" sz="2400">
                <a:solidFill>
                  <a:srgbClr val="FF9900"/>
                </a:solidFill>
                <a:latin typeface="Comic Sans MS"/>
                <a:ea typeface="Comic Sans MS"/>
                <a:cs typeface="Comic Sans MS"/>
                <a:sym typeface="Comic Sans MS"/>
              </a:rPr>
              <a:t>April 30, 2019</a:t>
            </a:r>
            <a:endParaRPr sz="2400">
              <a:solidFill>
                <a:srgbClr val="FF9900"/>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image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23" name="Google Shape;123;p22"/>
          <p:cNvSpPr txBox="1"/>
          <p:nvPr>
            <p:ph idx="1" type="body"/>
          </p:nvPr>
        </p:nvSpPr>
        <p:spPr>
          <a:xfrm>
            <a:off x="357075" y="1017725"/>
            <a:ext cx="8931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Sigmar One"/>
                <a:ea typeface="Sigmar One"/>
                <a:cs typeface="Sigmar One"/>
                <a:sym typeface="Sigmar One"/>
              </a:rPr>
              <a:t>TEI/CBML, using Google Sheets</a:t>
            </a:r>
            <a:endParaRPr sz="1600">
              <a:solidFill>
                <a:srgbClr val="FFFFFF"/>
              </a:solidFill>
              <a:latin typeface="Sigmar One"/>
              <a:ea typeface="Sigmar One"/>
              <a:cs typeface="Sigmar One"/>
              <a:sym typeface="Sigmar One"/>
            </a:endParaRPr>
          </a:p>
          <a:p>
            <a:pPr indent="0" lvl="0" marL="0" rtl="0" algn="l">
              <a:spcBef>
                <a:spcPts val="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24" name="Google Shape;124;p22"/>
          <p:cNvPicPr preferRelativeResize="0"/>
          <p:nvPr/>
        </p:nvPicPr>
        <p:blipFill>
          <a:blip r:embed="rId3">
            <a:alphaModFix/>
          </a:blip>
          <a:stretch>
            <a:fillRect/>
          </a:stretch>
        </p:blipFill>
        <p:spPr>
          <a:xfrm>
            <a:off x="0" y="1747068"/>
            <a:ext cx="9144001" cy="3011715"/>
          </a:xfrm>
          <a:prstGeom prst="rect">
            <a:avLst/>
          </a:prstGeom>
          <a:noFill/>
          <a:ln>
            <a:noFill/>
          </a:ln>
        </p:spPr>
      </p:pic>
      <p:sp>
        <p:nvSpPr>
          <p:cNvPr id="125" name="Google Shape;125;p22"/>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image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31" name="Google Shape;131;p23"/>
          <p:cNvSpPr txBox="1"/>
          <p:nvPr>
            <p:ph idx="1" type="body"/>
          </p:nvPr>
        </p:nvSpPr>
        <p:spPr>
          <a:xfrm>
            <a:off x="0" y="1017725"/>
            <a:ext cx="8931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rPr>
              <a:t>    </a:t>
            </a:r>
            <a:r>
              <a:rPr lang="en" sz="1600">
                <a:solidFill>
                  <a:srgbClr val="FFFFFF"/>
                </a:solidFill>
                <a:latin typeface="Sigmar One"/>
                <a:ea typeface="Sigmar One"/>
                <a:cs typeface="Sigmar One"/>
                <a:sym typeface="Sigmar One"/>
              </a:rPr>
              <a:t>TEI/CBML, using Google Sheets</a:t>
            </a:r>
            <a:endParaRPr sz="1600">
              <a:solidFill>
                <a:srgbClr val="FFFFFF"/>
              </a:solidFill>
              <a:latin typeface="Sigmar One"/>
              <a:ea typeface="Sigmar One"/>
              <a:cs typeface="Sigmar One"/>
              <a:sym typeface="Sigmar One"/>
            </a:endParaRPr>
          </a:p>
          <a:p>
            <a:pPr indent="0" lvl="0" marL="0" rtl="0" algn="l">
              <a:spcBef>
                <a:spcPts val="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32" name="Google Shape;132;p23"/>
          <p:cNvPicPr preferRelativeResize="0"/>
          <p:nvPr/>
        </p:nvPicPr>
        <p:blipFill>
          <a:blip r:embed="rId3">
            <a:alphaModFix/>
          </a:blip>
          <a:stretch>
            <a:fillRect/>
          </a:stretch>
        </p:blipFill>
        <p:spPr>
          <a:xfrm>
            <a:off x="0" y="1724549"/>
            <a:ext cx="9143999" cy="3190351"/>
          </a:xfrm>
          <a:prstGeom prst="rect">
            <a:avLst/>
          </a:prstGeom>
          <a:noFill/>
          <a:ln>
            <a:noFill/>
          </a:ln>
        </p:spPr>
      </p:pic>
      <p:sp>
        <p:nvSpPr>
          <p:cNvPr id="133" name="Google Shape;133;p23"/>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39" name="Google Shape;139;p24"/>
          <p:cNvSpPr txBox="1"/>
          <p:nvPr>
            <p:ph idx="1" type="body"/>
          </p:nvPr>
        </p:nvSpPr>
        <p:spPr>
          <a:xfrm>
            <a:off x="364675" y="1017725"/>
            <a:ext cx="8931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Sigmar One"/>
                <a:ea typeface="Sigmar One"/>
                <a:cs typeface="Sigmar One"/>
                <a:sym typeface="Sigmar One"/>
              </a:rPr>
              <a:t>Google Cloud Vision AI for OCRing text</a:t>
            </a:r>
            <a:endParaRPr sz="1600">
              <a:solidFill>
                <a:srgbClr val="FFFFFF"/>
              </a:solidFill>
              <a:latin typeface="Sigmar One"/>
              <a:ea typeface="Sigmar One"/>
              <a:cs typeface="Sigmar One"/>
              <a:sym typeface="Sigmar One"/>
            </a:endParaRPr>
          </a:p>
          <a:p>
            <a:pPr indent="0" lvl="0" marL="0" rtl="0" algn="l">
              <a:spcBef>
                <a:spcPts val="0"/>
              </a:spcBef>
              <a:spcAft>
                <a:spcPts val="0"/>
              </a:spcAft>
              <a:buNone/>
            </a:pPr>
            <a:r>
              <a:t/>
            </a:r>
            <a:endParaRPr sz="7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40" name="Google Shape;140;p24"/>
          <p:cNvPicPr preferRelativeResize="0"/>
          <p:nvPr/>
        </p:nvPicPr>
        <p:blipFill>
          <a:blip r:embed="rId3">
            <a:alphaModFix/>
          </a:blip>
          <a:stretch>
            <a:fillRect/>
          </a:stretch>
        </p:blipFill>
        <p:spPr>
          <a:xfrm>
            <a:off x="0" y="1737413"/>
            <a:ext cx="9143998" cy="2538023"/>
          </a:xfrm>
          <a:prstGeom prst="rect">
            <a:avLst/>
          </a:prstGeom>
          <a:noFill/>
          <a:ln>
            <a:noFill/>
          </a:ln>
        </p:spPr>
      </p:pic>
      <p:sp>
        <p:nvSpPr>
          <p:cNvPr id="141" name="Google Shape;141;p24"/>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47" name="Google Shape;147;p25"/>
          <p:cNvSpPr txBox="1"/>
          <p:nvPr>
            <p:ph idx="1" type="body"/>
          </p:nvPr>
        </p:nvSpPr>
        <p:spPr>
          <a:xfrm>
            <a:off x="342150" y="1017725"/>
            <a:ext cx="893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igmar One"/>
                <a:ea typeface="Sigmar One"/>
                <a:cs typeface="Sigmar One"/>
                <a:sym typeface="Sigmar One"/>
              </a:rPr>
              <a:t>TEI/CBML: NoSQL database, XQuery scripting</a:t>
            </a:r>
            <a:endParaRPr sz="1600">
              <a:solidFill>
                <a:srgbClr val="FFFFFF"/>
              </a:solidFill>
              <a:latin typeface="Sigmar One"/>
              <a:ea typeface="Sigmar One"/>
              <a:cs typeface="Sigmar One"/>
              <a:sym typeface="Sigmar One"/>
            </a:endParaRPr>
          </a:p>
          <a:p>
            <a:pPr indent="0" lvl="0" marL="0" rtl="0" algn="l">
              <a:spcBef>
                <a:spcPts val="1600"/>
              </a:spcBef>
              <a:spcAft>
                <a:spcPts val="0"/>
              </a:spcAft>
              <a:buNone/>
            </a:pPr>
            <a:r>
              <a:t/>
            </a:r>
            <a:endParaRPr sz="1000">
              <a:solidFill>
                <a:srgbClr val="FFFFFF"/>
              </a:solidFill>
            </a:endParaRPr>
          </a:p>
          <a:p>
            <a:pPr indent="0" lvl="0" marL="0" rtl="0" algn="l">
              <a:spcBef>
                <a:spcPts val="1600"/>
              </a:spcBef>
              <a:spcAft>
                <a:spcPts val="0"/>
              </a:spcAft>
              <a:buNone/>
            </a:pPr>
            <a:r>
              <a:t/>
            </a:r>
            <a:endParaRPr sz="7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48" name="Google Shape;148;p25"/>
          <p:cNvPicPr preferRelativeResize="0"/>
          <p:nvPr/>
        </p:nvPicPr>
        <p:blipFill>
          <a:blip r:embed="rId3">
            <a:alphaModFix/>
          </a:blip>
          <a:stretch>
            <a:fillRect/>
          </a:stretch>
        </p:blipFill>
        <p:spPr>
          <a:xfrm>
            <a:off x="0" y="1499295"/>
            <a:ext cx="9144001" cy="3644210"/>
          </a:xfrm>
          <a:prstGeom prst="rect">
            <a:avLst/>
          </a:prstGeom>
          <a:noFill/>
          <a:ln>
            <a:noFill/>
          </a:ln>
        </p:spPr>
      </p:pic>
      <p:sp>
        <p:nvSpPr>
          <p:cNvPr id="149" name="Google Shape;149;p25"/>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t>Attribution-NonCommercial-ShareAlike 4.0 International (CC BY-NC-SA 4.0)</a:t>
            </a:r>
            <a:endParaRPr b="1"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55" name="Google Shape;155;p26"/>
          <p:cNvSpPr txBox="1"/>
          <p:nvPr>
            <p:ph idx="1" type="body"/>
          </p:nvPr>
        </p:nvSpPr>
        <p:spPr>
          <a:xfrm>
            <a:off x="349475" y="1017725"/>
            <a:ext cx="893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igmar One"/>
                <a:ea typeface="Sigmar One"/>
                <a:cs typeface="Sigmar One"/>
                <a:sym typeface="Sigmar One"/>
              </a:rPr>
              <a:t>TEI/CBML: NoSQL database, XQuery scripting</a:t>
            </a:r>
            <a:endParaRPr sz="1600">
              <a:solidFill>
                <a:srgbClr val="FFFFFF"/>
              </a:solidFill>
              <a:latin typeface="Sigmar One"/>
              <a:ea typeface="Sigmar One"/>
              <a:cs typeface="Sigmar One"/>
              <a:sym typeface="Sigmar One"/>
            </a:endParaRPr>
          </a:p>
          <a:p>
            <a:pPr indent="0" lvl="0" marL="0" rtl="0" algn="l">
              <a:spcBef>
                <a:spcPts val="1600"/>
              </a:spcBef>
              <a:spcAft>
                <a:spcPts val="0"/>
              </a:spcAft>
              <a:buNone/>
            </a:pPr>
            <a:r>
              <a:t/>
            </a:r>
            <a:endParaRPr sz="1000">
              <a:solidFill>
                <a:srgbClr val="FFFFFF"/>
              </a:solidFill>
            </a:endParaRPr>
          </a:p>
          <a:p>
            <a:pPr indent="0" lvl="0" marL="0" rtl="0" algn="l">
              <a:spcBef>
                <a:spcPts val="1600"/>
              </a:spcBef>
              <a:spcAft>
                <a:spcPts val="0"/>
              </a:spcAft>
              <a:buNone/>
            </a:pPr>
            <a:r>
              <a:t/>
            </a:r>
            <a:endParaRPr sz="7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56" name="Google Shape;156;p26"/>
          <p:cNvPicPr preferRelativeResize="0"/>
          <p:nvPr/>
        </p:nvPicPr>
        <p:blipFill>
          <a:blip r:embed="rId3">
            <a:alphaModFix/>
          </a:blip>
          <a:stretch>
            <a:fillRect/>
          </a:stretch>
        </p:blipFill>
        <p:spPr>
          <a:xfrm>
            <a:off x="0" y="1560054"/>
            <a:ext cx="9144002" cy="3812044"/>
          </a:xfrm>
          <a:prstGeom prst="rect">
            <a:avLst/>
          </a:prstGeom>
          <a:noFill/>
          <a:ln>
            <a:noFill/>
          </a:ln>
        </p:spPr>
      </p:pic>
      <p:sp>
        <p:nvSpPr>
          <p:cNvPr id="157" name="Google Shape;157;p26"/>
          <p:cNvSpPr txBox="1"/>
          <p:nvPr/>
        </p:nvSpPr>
        <p:spPr>
          <a:xfrm>
            <a:off x="1203875" y="50846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63" name="Google Shape;163;p27"/>
          <p:cNvSpPr txBox="1"/>
          <p:nvPr>
            <p:ph idx="1" type="body"/>
          </p:nvPr>
        </p:nvSpPr>
        <p:spPr>
          <a:xfrm>
            <a:off x="357275" y="1017725"/>
            <a:ext cx="893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igmar One"/>
                <a:ea typeface="Sigmar One"/>
                <a:cs typeface="Sigmar One"/>
                <a:sym typeface="Sigmar One"/>
              </a:rPr>
              <a:t>TEI/CBML: NoSQL database, XQuery scripting</a:t>
            </a:r>
            <a:endParaRPr sz="1600">
              <a:solidFill>
                <a:srgbClr val="FFFFFF"/>
              </a:solidFill>
              <a:latin typeface="Sigmar One"/>
              <a:ea typeface="Sigmar One"/>
              <a:cs typeface="Sigmar One"/>
              <a:sym typeface="Sigmar One"/>
            </a:endParaRPr>
          </a:p>
          <a:p>
            <a:pPr indent="0" lvl="0" marL="0" rtl="0" algn="l">
              <a:spcBef>
                <a:spcPts val="1600"/>
              </a:spcBef>
              <a:spcAft>
                <a:spcPts val="0"/>
              </a:spcAft>
              <a:buNone/>
            </a:pPr>
            <a:r>
              <a:t/>
            </a:r>
            <a:endParaRPr sz="1000">
              <a:solidFill>
                <a:srgbClr val="FFFFFF"/>
              </a:solidFill>
            </a:endParaRPr>
          </a:p>
          <a:p>
            <a:pPr indent="0" lvl="0" marL="0" rtl="0" algn="l">
              <a:spcBef>
                <a:spcPts val="1600"/>
              </a:spcBef>
              <a:spcAft>
                <a:spcPts val="0"/>
              </a:spcAft>
              <a:buNone/>
            </a:pPr>
            <a:r>
              <a:t/>
            </a:r>
            <a:endParaRPr sz="7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64" name="Google Shape;164;p27"/>
          <p:cNvPicPr preferRelativeResize="0"/>
          <p:nvPr/>
        </p:nvPicPr>
        <p:blipFill>
          <a:blip r:embed="rId3">
            <a:alphaModFix/>
          </a:blip>
          <a:stretch>
            <a:fillRect/>
          </a:stretch>
        </p:blipFill>
        <p:spPr>
          <a:xfrm>
            <a:off x="357275" y="1479725"/>
            <a:ext cx="7619101" cy="3591301"/>
          </a:xfrm>
          <a:prstGeom prst="rect">
            <a:avLst/>
          </a:prstGeom>
          <a:noFill/>
          <a:ln>
            <a:noFill/>
          </a:ln>
        </p:spPr>
      </p:pic>
      <p:sp>
        <p:nvSpPr>
          <p:cNvPr id="165" name="Google Shape;165;p27"/>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71" name="Google Shape;171;p28"/>
          <p:cNvSpPr txBox="1"/>
          <p:nvPr>
            <p:ph idx="1" type="body"/>
          </p:nvPr>
        </p:nvSpPr>
        <p:spPr>
          <a:xfrm>
            <a:off x="410525"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FFFFFF"/>
              </a:solidFill>
            </a:endParaRPr>
          </a:p>
          <a:p>
            <a:pPr indent="0" lvl="0" marL="0" rtl="0" algn="l">
              <a:spcBef>
                <a:spcPts val="1600"/>
              </a:spcBef>
              <a:spcAft>
                <a:spcPts val="0"/>
              </a:spcAft>
              <a:buNone/>
            </a:pPr>
            <a:r>
              <a:t/>
            </a:r>
            <a:endParaRPr sz="1000">
              <a:solidFill>
                <a:srgbClr val="FFFFFF"/>
              </a:solidFill>
            </a:endParaRPr>
          </a:p>
          <a:p>
            <a:pPr indent="0" lvl="0" marL="0" rtl="0" algn="l">
              <a:spcBef>
                <a:spcPts val="1600"/>
              </a:spcBef>
              <a:spcAft>
                <a:spcPts val="0"/>
              </a:spcAft>
              <a:buNone/>
            </a:pPr>
            <a:r>
              <a:t/>
            </a:r>
            <a:endParaRPr sz="7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72" name="Google Shape;172;p28"/>
          <p:cNvPicPr preferRelativeResize="0"/>
          <p:nvPr/>
        </p:nvPicPr>
        <p:blipFill>
          <a:blip r:embed="rId3">
            <a:alphaModFix/>
          </a:blip>
          <a:stretch>
            <a:fillRect/>
          </a:stretch>
        </p:blipFill>
        <p:spPr>
          <a:xfrm>
            <a:off x="1425650" y="1017725"/>
            <a:ext cx="6158999" cy="3832250"/>
          </a:xfrm>
          <a:prstGeom prst="rect">
            <a:avLst/>
          </a:prstGeom>
          <a:noFill/>
          <a:ln>
            <a:noFill/>
          </a:ln>
        </p:spPr>
      </p:pic>
      <p:sp>
        <p:nvSpPr>
          <p:cNvPr id="173" name="Google Shape;173;p28"/>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text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79" name="Google Shape;179;p29"/>
          <p:cNvSpPr txBox="1"/>
          <p:nvPr>
            <p:ph idx="1" type="body"/>
          </p:nvPr>
        </p:nvSpPr>
        <p:spPr>
          <a:xfrm>
            <a:off x="349675" y="941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C000"/>
                </a:solidFill>
                <a:latin typeface="Sigmar One"/>
                <a:ea typeface="Sigmar One"/>
                <a:cs typeface="Sigmar One"/>
                <a:sym typeface="Sigmar One"/>
              </a:rPr>
              <a:t>Final Course Text Mining Project: Compare Criminal Slang in </a:t>
            </a:r>
            <a:r>
              <a:rPr i="1" lang="en" sz="1600">
                <a:solidFill>
                  <a:srgbClr val="FFC000"/>
                </a:solidFill>
                <a:latin typeface="Sigmar One"/>
                <a:ea typeface="Sigmar One"/>
                <a:cs typeface="Sigmar One"/>
                <a:sym typeface="Sigmar One"/>
              </a:rPr>
              <a:t>Phantom Lady #17 </a:t>
            </a:r>
            <a:r>
              <a:rPr lang="en" sz="1600">
                <a:solidFill>
                  <a:srgbClr val="FFC000"/>
                </a:solidFill>
                <a:latin typeface="Sigmar One"/>
                <a:ea typeface="Sigmar One"/>
                <a:cs typeface="Sigmar One"/>
                <a:sym typeface="Sigmar One"/>
              </a:rPr>
              <a:t>and</a:t>
            </a:r>
            <a:r>
              <a:rPr i="1" lang="en" sz="1600">
                <a:solidFill>
                  <a:srgbClr val="FFC000"/>
                </a:solidFill>
                <a:latin typeface="Sigmar One"/>
                <a:ea typeface="Sigmar One"/>
                <a:cs typeface="Sigmar One"/>
                <a:sym typeface="Sigmar One"/>
              </a:rPr>
              <a:t> Batman: The Dark Knight Returns</a:t>
            </a:r>
            <a:endParaRPr i="1" sz="1600">
              <a:solidFill>
                <a:srgbClr val="FFC000"/>
              </a:solidFill>
              <a:latin typeface="Sigmar One"/>
              <a:ea typeface="Sigmar One"/>
              <a:cs typeface="Sigmar One"/>
              <a:sym typeface="Sigmar One"/>
            </a:endParaRPr>
          </a:p>
          <a:p>
            <a:pPr indent="0" lvl="0" marL="0" rtl="0" algn="l">
              <a:spcBef>
                <a:spcPts val="1600"/>
              </a:spcBef>
              <a:spcAft>
                <a:spcPts val="0"/>
              </a:spcAft>
              <a:buNone/>
            </a:pPr>
            <a:r>
              <a:rPr lang="en" sz="2200">
                <a:solidFill>
                  <a:srgbClr val="FFFFFF"/>
                </a:solidFill>
                <a:latin typeface="Calibri"/>
                <a:ea typeface="Calibri"/>
                <a:cs typeface="Calibri"/>
                <a:sym typeface="Calibri"/>
              </a:rPr>
              <a:t>The criminals in </a:t>
            </a:r>
            <a:r>
              <a:rPr i="1" lang="en" sz="2200">
                <a:solidFill>
                  <a:srgbClr val="FFFFFF"/>
                </a:solidFill>
                <a:latin typeface="Calibri"/>
                <a:ea typeface="Calibri"/>
                <a:cs typeface="Calibri"/>
                <a:sym typeface="Calibri"/>
              </a:rPr>
              <a:t>Phantom Lady</a:t>
            </a:r>
            <a:r>
              <a:rPr lang="en" sz="2200">
                <a:solidFill>
                  <a:srgbClr val="FFFFFF"/>
                </a:solidFill>
                <a:latin typeface="Calibri"/>
                <a:ea typeface="Calibri"/>
                <a:cs typeface="Calibri"/>
                <a:sym typeface="Calibri"/>
              </a:rPr>
              <a:t> #17, stories 1-3, and the mutants in </a:t>
            </a:r>
            <a:r>
              <a:rPr i="1" lang="en" sz="2200">
                <a:solidFill>
                  <a:srgbClr val="FFFFFF"/>
                </a:solidFill>
                <a:latin typeface="Calibri"/>
                <a:ea typeface="Calibri"/>
                <a:cs typeface="Calibri"/>
                <a:sym typeface="Calibri"/>
              </a:rPr>
              <a:t>Batman: The Dark Knight Returns</a:t>
            </a:r>
            <a:r>
              <a:rPr lang="en" sz="2200">
                <a:solidFill>
                  <a:srgbClr val="FFFFFF"/>
                </a:solidFill>
                <a:latin typeface="Calibri"/>
                <a:ea typeface="Calibri"/>
                <a:cs typeface="Calibri"/>
                <a:sym typeface="Calibri"/>
              </a:rPr>
              <a:t>, communicate through distinctive vocabularies/jargon and syntactic constructions.  This project will explore the secondary literature on criminal slang or cant of the 1940s and 1980s, and will use one or more of the text corpora tools like Voyant or TAPoRware for machine text analysis.  Your team will extract ALL of the text spoken by crooks in PL#17, stories 1-3, and the mutants in </a:t>
            </a:r>
            <a:r>
              <a:rPr i="1" lang="en" sz="2200">
                <a:solidFill>
                  <a:srgbClr val="FFFFFF"/>
                </a:solidFill>
                <a:latin typeface="Calibri"/>
                <a:ea typeface="Calibri"/>
                <a:cs typeface="Calibri"/>
                <a:sym typeface="Calibri"/>
              </a:rPr>
              <a:t>BTDKR</a:t>
            </a:r>
            <a:r>
              <a:rPr lang="en" sz="2200">
                <a:solidFill>
                  <a:srgbClr val="FFFFFF"/>
                </a:solidFill>
                <a:latin typeface="Calibri"/>
                <a:ea typeface="Calibri"/>
                <a:cs typeface="Calibri"/>
                <a:sym typeface="Calibri"/>
              </a:rPr>
              <a:t> (double-keying or OCR, your call), and then run it through these tools.</a:t>
            </a:r>
            <a:endParaRPr sz="2200">
              <a:solidFill>
                <a:srgbClr val="FFFFFF"/>
              </a:solidFill>
              <a:latin typeface="Calibri"/>
              <a:ea typeface="Calibri"/>
              <a:cs typeface="Calibri"/>
              <a:sym typeface="Calibri"/>
            </a:endParaRPr>
          </a:p>
          <a:p>
            <a:pPr indent="0" lvl="0" marL="0" rtl="0" algn="l">
              <a:spcBef>
                <a:spcPts val="1600"/>
              </a:spcBef>
              <a:spcAft>
                <a:spcPts val="1600"/>
              </a:spcAft>
              <a:buNone/>
            </a:pPr>
            <a:r>
              <a:t/>
            </a:r>
            <a:endParaRPr i="1" sz="2400">
              <a:solidFill>
                <a:srgbClr val="FFC000"/>
              </a:solidFill>
            </a:endParaRPr>
          </a:p>
        </p:txBody>
      </p:sp>
      <p:sp>
        <p:nvSpPr>
          <p:cNvPr id="180" name="Google Shape;180;p29"/>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questions???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86" name="Google Shape;186;p3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FFFFF"/>
              </a:solidFill>
              <a:highlight>
                <a:srgbClr val="000000"/>
              </a:highlight>
              <a:latin typeface="Sigmar One"/>
              <a:ea typeface="Sigmar One"/>
              <a:cs typeface="Sigmar One"/>
              <a:sym typeface="Sigmar One"/>
            </a:endParaRPr>
          </a:p>
          <a:p>
            <a:pPr indent="0" lvl="0" marL="0" rtl="0" algn="l">
              <a:spcBef>
                <a:spcPts val="1600"/>
              </a:spcBef>
              <a:spcAft>
                <a:spcPts val="0"/>
              </a:spcAft>
              <a:buNone/>
            </a:pPr>
            <a:r>
              <a:rPr lang="en" u="sng">
                <a:solidFill>
                  <a:srgbClr val="FFFFFF"/>
                </a:solidFill>
                <a:highlight>
                  <a:srgbClr val="000000"/>
                </a:highlight>
                <a:latin typeface="Sigmar One"/>
                <a:ea typeface="Sigmar One"/>
                <a:cs typeface="Sigmar One"/>
                <a:sym typeface="Sigmar One"/>
              </a:rPr>
              <a:t>Email:</a:t>
            </a:r>
            <a:endParaRPr u="sng">
              <a:solidFill>
                <a:srgbClr val="FFFFFF"/>
              </a:solidFill>
              <a:highlight>
                <a:srgbClr val="000000"/>
              </a:highlight>
              <a:latin typeface="Sigmar One"/>
              <a:ea typeface="Sigmar One"/>
              <a:cs typeface="Sigmar One"/>
              <a:sym typeface="Sigmar One"/>
            </a:endParaRPr>
          </a:p>
          <a:p>
            <a:pPr indent="0" lvl="0" marL="0" rtl="0" algn="l">
              <a:spcBef>
                <a:spcPts val="1600"/>
              </a:spcBef>
              <a:spcAft>
                <a:spcPts val="0"/>
              </a:spcAft>
              <a:buNone/>
            </a:pPr>
            <a:r>
              <a:rPr lang="en" sz="1400">
                <a:solidFill>
                  <a:srgbClr val="FFFFFF"/>
                </a:solidFill>
                <a:highlight>
                  <a:srgbClr val="000000"/>
                </a:highlight>
                <a:latin typeface="Sigmar One"/>
                <a:ea typeface="Sigmar One"/>
                <a:cs typeface="Sigmar One"/>
                <a:sym typeface="Sigmar One"/>
              </a:rPr>
              <a:t>DR. BRIAN FLOTA (</a:t>
            </a:r>
            <a:r>
              <a:rPr lang="en" sz="1400" u="sng">
                <a:solidFill>
                  <a:schemeClr val="hlink"/>
                </a:solidFill>
                <a:highlight>
                  <a:srgbClr val="000000"/>
                </a:highlight>
                <a:latin typeface="Sigmar One"/>
                <a:ea typeface="Sigmar One"/>
                <a:cs typeface="Sigmar One"/>
                <a:sym typeface="Sigmar One"/>
                <a:hlinkClick r:id="rId3"/>
              </a:rPr>
              <a:t>flotabc@jmu.edu</a:t>
            </a:r>
            <a:r>
              <a:rPr lang="en" sz="1400">
                <a:solidFill>
                  <a:srgbClr val="FFFFFF"/>
                </a:solidFill>
                <a:highlight>
                  <a:srgbClr val="000000"/>
                </a:highlight>
                <a:latin typeface="Sigmar One"/>
                <a:ea typeface="Sigmar One"/>
                <a:cs typeface="Sigmar One"/>
                <a:sym typeface="Sigmar One"/>
              </a:rPr>
              <a:t>)</a:t>
            </a:r>
            <a:endParaRPr sz="1400">
              <a:solidFill>
                <a:srgbClr val="FFFFFF"/>
              </a:solidFill>
              <a:highlight>
                <a:srgbClr val="000000"/>
              </a:highlight>
              <a:latin typeface="Sigmar One"/>
              <a:ea typeface="Sigmar One"/>
              <a:cs typeface="Sigmar One"/>
              <a:sym typeface="Sigmar One"/>
            </a:endParaRPr>
          </a:p>
          <a:p>
            <a:pPr indent="0" lvl="0" marL="0" rtl="0" algn="l">
              <a:spcBef>
                <a:spcPts val="1600"/>
              </a:spcBef>
              <a:spcAft>
                <a:spcPts val="0"/>
              </a:spcAft>
              <a:buNone/>
            </a:pPr>
            <a:r>
              <a:rPr lang="en" sz="1400">
                <a:solidFill>
                  <a:srgbClr val="FFFFFF"/>
                </a:solidFill>
                <a:highlight>
                  <a:srgbClr val="000000"/>
                </a:highlight>
                <a:latin typeface="Sigmar One"/>
                <a:ea typeface="Sigmar One"/>
                <a:cs typeface="Sigmar One"/>
                <a:sym typeface="Sigmar One"/>
              </a:rPr>
              <a:t>Dr. Steven W. Holloway (</a:t>
            </a:r>
            <a:r>
              <a:rPr lang="en" sz="1400" u="sng">
                <a:solidFill>
                  <a:schemeClr val="hlink"/>
                </a:solidFill>
                <a:highlight>
                  <a:srgbClr val="000000"/>
                </a:highlight>
                <a:latin typeface="Sigmar One"/>
                <a:ea typeface="Sigmar One"/>
                <a:cs typeface="Sigmar One"/>
                <a:sym typeface="Sigmar One"/>
                <a:hlinkClick r:id="rId4"/>
              </a:rPr>
              <a:t>hollowsw@jmu.edu</a:t>
            </a:r>
            <a:r>
              <a:rPr lang="en" sz="1400">
                <a:solidFill>
                  <a:srgbClr val="FFFFFF"/>
                </a:solidFill>
                <a:highlight>
                  <a:srgbClr val="000000"/>
                </a:highlight>
                <a:latin typeface="Sigmar One"/>
                <a:ea typeface="Sigmar One"/>
                <a:cs typeface="Sigmar One"/>
                <a:sym typeface="Sigmar One"/>
              </a:rPr>
              <a:t>) </a:t>
            </a:r>
            <a:endParaRPr sz="1400">
              <a:solidFill>
                <a:srgbClr val="FFFFFF"/>
              </a:solidFill>
              <a:highlight>
                <a:srgbClr val="000000"/>
              </a:highlight>
              <a:latin typeface="Sigmar One"/>
              <a:ea typeface="Sigmar One"/>
              <a:cs typeface="Sigmar One"/>
              <a:sym typeface="Sigmar One"/>
            </a:endParaRPr>
          </a:p>
          <a:p>
            <a:pPr indent="0" lvl="0" marL="0" marR="0" rtl="0" algn="l">
              <a:lnSpc>
                <a:spcPct val="115000"/>
              </a:lnSpc>
              <a:spcBef>
                <a:spcPts val="1600"/>
              </a:spcBef>
              <a:spcAft>
                <a:spcPts val="0"/>
              </a:spcAft>
              <a:buNone/>
            </a:pPr>
            <a:r>
              <a:t/>
            </a:r>
            <a:endParaRPr u="sng">
              <a:solidFill>
                <a:srgbClr val="FFFFFF"/>
              </a:solidFill>
              <a:highlight>
                <a:srgbClr val="000000"/>
              </a:highlight>
              <a:latin typeface="Sigmar One"/>
              <a:ea typeface="Sigmar One"/>
              <a:cs typeface="Sigmar One"/>
              <a:sym typeface="Sigmar One"/>
            </a:endParaRPr>
          </a:p>
          <a:p>
            <a:pPr indent="0" lvl="0" marL="0" marR="0" rtl="0" algn="l">
              <a:lnSpc>
                <a:spcPct val="115000"/>
              </a:lnSpc>
              <a:spcBef>
                <a:spcPts val="1600"/>
              </a:spcBef>
              <a:spcAft>
                <a:spcPts val="0"/>
              </a:spcAft>
              <a:buNone/>
            </a:pPr>
            <a:r>
              <a:rPr lang="en" u="sng">
                <a:solidFill>
                  <a:srgbClr val="FFFFFF"/>
                </a:solidFill>
                <a:highlight>
                  <a:srgbClr val="000000"/>
                </a:highlight>
                <a:latin typeface="Sigmar One"/>
                <a:ea typeface="Sigmar One"/>
                <a:cs typeface="Sigmar One"/>
                <a:sym typeface="Sigmar One"/>
              </a:rPr>
              <a:t>Course Github pages:</a:t>
            </a:r>
            <a:endParaRPr sz="1000">
              <a:solidFill>
                <a:srgbClr val="FFFFFF"/>
              </a:solidFill>
              <a:highlight>
                <a:srgbClr val="000000"/>
              </a:highlight>
            </a:endParaRPr>
          </a:p>
          <a:p>
            <a:pPr indent="0" lvl="0" marL="0" rtl="0" algn="l">
              <a:spcBef>
                <a:spcPts val="1600"/>
              </a:spcBef>
              <a:spcAft>
                <a:spcPts val="0"/>
              </a:spcAft>
              <a:buNone/>
            </a:pPr>
            <a:r>
              <a:rPr lang="en" sz="2400" u="sng">
                <a:solidFill>
                  <a:schemeClr val="accent5"/>
                </a:solidFill>
                <a:hlinkClick r:id="rId5"/>
              </a:rPr>
              <a:t>https://stevenholloway.github.io/ComicBooksCourse.github.io/</a:t>
            </a:r>
            <a:endParaRPr sz="1000">
              <a:solidFill>
                <a:srgbClr val="FFFFFF"/>
              </a:solidFill>
              <a:highlight>
                <a:srgbClr val="000000"/>
              </a:highlight>
            </a:endParaRPr>
          </a:p>
          <a:p>
            <a:pPr indent="0" lvl="0" marL="0" rtl="0" algn="l">
              <a:spcBef>
                <a:spcPts val="1600"/>
              </a:spcBef>
              <a:spcAft>
                <a:spcPts val="0"/>
              </a:spcAft>
              <a:buNone/>
            </a:pPr>
            <a:r>
              <a:t/>
            </a:r>
            <a:endParaRPr sz="700">
              <a:solidFill>
                <a:srgbClr val="FFFFFF"/>
              </a:solidFill>
              <a:highlight>
                <a:srgbClr val="000000"/>
              </a:highlight>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FFFFFF"/>
              </a:solidFill>
              <a:highlight>
                <a:srgbClr val="000000"/>
              </a:highlight>
            </a:endParaRPr>
          </a:p>
          <a:p>
            <a:pPr indent="0" lvl="0" marL="0" rtl="0" algn="l">
              <a:spcBef>
                <a:spcPts val="1600"/>
              </a:spcBef>
              <a:spcAft>
                <a:spcPts val="0"/>
              </a:spcAft>
              <a:buNone/>
            </a:pPr>
            <a:r>
              <a:t/>
            </a:r>
            <a:endParaRPr sz="1100">
              <a:solidFill>
                <a:srgbClr val="FFFFFF"/>
              </a:solidFill>
              <a:highlight>
                <a:srgbClr val="000000"/>
              </a:highlight>
            </a:endParaRPr>
          </a:p>
          <a:p>
            <a:pPr indent="0" lvl="0" marL="0" rtl="0" algn="l">
              <a:spcBef>
                <a:spcPts val="1600"/>
              </a:spcBef>
              <a:spcAft>
                <a:spcPts val="0"/>
              </a:spcAft>
              <a:buNone/>
            </a:pPr>
            <a:r>
              <a:t/>
            </a:r>
            <a:endParaRPr>
              <a:solidFill>
                <a:srgbClr val="FFFFFF"/>
              </a:solidFill>
              <a:highlight>
                <a:srgbClr val="000000"/>
              </a:highlight>
            </a:endParaRPr>
          </a:p>
          <a:p>
            <a:pPr indent="0" lvl="0" marL="0" rtl="0" algn="l">
              <a:spcBef>
                <a:spcPts val="1600"/>
              </a:spcBef>
              <a:spcAft>
                <a:spcPts val="1600"/>
              </a:spcAft>
              <a:buNone/>
            </a:pPr>
            <a:r>
              <a:t/>
            </a:r>
            <a:endParaRPr>
              <a:solidFill>
                <a:srgbClr val="FFFFFF"/>
              </a:solidFill>
              <a:highlight>
                <a:srgbClr val="000000"/>
              </a:highlight>
            </a:endParaRPr>
          </a:p>
        </p:txBody>
      </p:sp>
      <p:sp>
        <p:nvSpPr>
          <p:cNvPr id="187" name="Google Shape;187;p30"/>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00"/>
                </a:solidFill>
                <a:latin typeface="Sigmar One"/>
                <a:ea typeface="Sigmar One"/>
                <a:cs typeface="Sigmar One"/>
                <a:sym typeface="Sigmar One"/>
              </a:rPr>
              <a:t>Origins of Course</a:t>
            </a:r>
            <a:endParaRPr sz="3000">
              <a:solidFill>
                <a:srgbClr val="FFFF00"/>
              </a:solidFill>
            </a:endParaRPr>
          </a:p>
          <a:p>
            <a:pPr indent="0" lvl="0" marL="0" rtl="0" algn="l">
              <a:spcBef>
                <a:spcPts val="0"/>
              </a:spcBef>
              <a:spcAft>
                <a:spcPts val="0"/>
              </a:spcAft>
              <a:buNone/>
            </a:pPr>
            <a:r>
              <a:t/>
            </a:r>
            <a:endParaRPr sz="3000">
              <a:solidFill>
                <a:srgbClr val="FFFF00"/>
              </a:solidFill>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Donation of comic book collection in 2015</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Participation in Digital Humanities and Social Sciences Institute (see next slide)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Proposal of course as a Summer leave project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LOTS of reading and goofing around with tech</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Collaboration with Educational and Instructional Technologists</a:t>
            </a:r>
            <a:endParaRPr>
              <a:solidFill>
                <a:srgbClr val="FFFFFF"/>
              </a:solidFill>
            </a:endParaRPr>
          </a:p>
        </p:txBody>
      </p:sp>
      <p:sp>
        <p:nvSpPr>
          <p:cNvPr id="63" name="Google Shape;63;p14"/>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State of DH at JMU</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There is no “center” or official home for DH at JMU nor are there any specific graduate courses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Six-week symposia for faculty, formerly the Digital Humanities and Social Sciences Institute, recently re-branded as Networked Humanities, exists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This results in many un-unified satellite projects and infrastructures for such projects to be assisted</a:t>
            </a:r>
            <a:endParaRPr>
              <a:solidFill>
                <a:srgbClr val="FFFFFF"/>
              </a:solidFill>
            </a:endParaRPr>
          </a:p>
        </p:txBody>
      </p:sp>
      <p:sp>
        <p:nvSpPr>
          <p:cNvPr id="70" name="Google Shape;70;p15"/>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Challenges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Create a non-coding requirement class that succeeds in DH Moderate, entails the academic study of North American comic books and graphic novels, and doesn't get us fired</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77" name="Google Shape;77;p16"/>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Goals of course</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83" name="Google Shape;83;p17"/>
          <p:cNvSpPr txBox="1"/>
          <p:nvPr>
            <p:ph idx="1" type="body"/>
          </p:nvPr>
        </p:nvSpPr>
        <p:spPr>
          <a:xfrm>
            <a:off x="0" y="1017725"/>
            <a:ext cx="9144000" cy="3401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FFFF"/>
              </a:buClr>
              <a:buSzPts val="1800"/>
              <a:buChar char="●"/>
            </a:pPr>
            <a:r>
              <a:rPr lang="en">
                <a:solidFill>
                  <a:srgbClr val="FFFFFF"/>
                </a:solidFill>
              </a:rPr>
              <a:t>Introduce students to the history of North American comic books and to Comic Studies</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Also introduce students to the collection of single-issue comic books in JMU Libraries’ Special Collections</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In-depth study of a few canonized graphic novels via technology-assisted close readings</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Emphasis on the craft of characterization in comic books</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Understanding of copyright &amp; trademark as it relates to comic books research</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Intro to DH teamwork</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Intro to simple and extended comic book annotation</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Intro to a variety of non-coding tools that deepen student understanding of the subject matter</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Stealth TEI/CBML markup of a comic book</a:t>
            </a:r>
            <a:endParaRPr>
              <a:solidFill>
                <a:srgbClr val="FFFFFF"/>
              </a:solidFill>
            </a:endParaRPr>
          </a:p>
          <a:p>
            <a:pPr indent="-342900" lvl="0" marL="457200" marR="0" rtl="0" algn="l">
              <a:lnSpc>
                <a:spcPct val="100000"/>
              </a:lnSpc>
              <a:spcBef>
                <a:spcPts val="0"/>
              </a:spcBef>
              <a:spcAft>
                <a:spcPts val="0"/>
              </a:spcAft>
              <a:buClr>
                <a:srgbClr val="FFFFFF"/>
              </a:buClr>
              <a:buSzPts val="1800"/>
              <a:buChar char="●"/>
            </a:pPr>
            <a:r>
              <a:rPr lang="en">
                <a:solidFill>
                  <a:srgbClr val="FFFFFF"/>
                </a:solidFill>
              </a:rPr>
              <a:t>Some understanding of current trends in computer-assisted comic books research</a:t>
            </a:r>
            <a:endParaRPr>
              <a:solidFill>
                <a:srgbClr val="FFFFFF"/>
              </a:solidFill>
            </a:endParaRPr>
          </a:p>
          <a:p>
            <a:pPr indent="0" lvl="0" marL="914400" marR="0" rtl="0" algn="l">
              <a:lnSpc>
                <a:spcPct val="100000"/>
              </a:lnSpc>
              <a:spcBef>
                <a:spcPts val="1600"/>
              </a:spcBef>
              <a:spcAft>
                <a:spcPts val="0"/>
              </a:spcAft>
              <a:buNone/>
            </a:pPr>
            <a:r>
              <a:t/>
            </a:r>
            <a:endParaRPr>
              <a:solidFill>
                <a:srgbClr val="FFFFFF"/>
              </a:solidFill>
            </a:endParaRPr>
          </a:p>
          <a:p>
            <a:pPr indent="0" lvl="0" marL="457200" rtl="0" algn="l">
              <a:lnSpc>
                <a:spcPct val="100000"/>
              </a:lnSpc>
              <a:spcBef>
                <a:spcPts val="1600"/>
              </a:spcBef>
              <a:spcAft>
                <a:spcPts val="0"/>
              </a:spcAft>
              <a:buNone/>
            </a:pPr>
            <a:r>
              <a:t/>
            </a:r>
            <a:endParaRPr sz="1200">
              <a:solidFill>
                <a:srgbClr val="FFFFFF"/>
              </a:solidFill>
            </a:endParaRPr>
          </a:p>
          <a:p>
            <a:pPr indent="0" lvl="0" marL="0" rtl="0" algn="l">
              <a:spcBef>
                <a:spcPts val="1600"/>
              </a:spcBef>
              <a:spcAft>
                <a:spcPts val="0"/>
              </a:spcAft>
              <a:buNone/>
            </a:pPr>
            <a:r>
              <a:t/>
            </a:r>
            <a:endParaRPr sz="1200">
              <a:solidFill>
                <a:srgbClr val="FFFFFF"/>
              </a:solidFill>
            </a:endParaRPr>
          </a:p>
          <a:p>
            <a:pPr indent="0" lvl="0" marL="0" rtl="0" algn="l">
              <a:spcBef>
                <a:spcPts val="1600"/>
              </a:spcBef>
              <a:spcAft>
                <a:spcPts val="0"/>
              </a:spcAft>
              <a:buNone/>
            </a:pPr>
            <a:r>
              <a:t/>
            </a:r>
            <a:endParaRPr sz="1200">
              <a:solidFill>
                <a:srgbClr val="FFFFFF"/>
              </a:solidFill>
            </a:endParaRPr>
          </a:p>
          <a:p>
            <a:pPr indent="0" lvl="0" marL="0" rtl="0" algn="l">
              <a:spcBef>
                <a:spcPts val="1600"/>
              </a:spcBef>
              <a:spcAft>
                <a:spcPts val="1600"/>
              </a:spcAft>
              <a:buNone/>
            </a:pPr>
            <a:r>
              <a:t/>
            </a:r>
            <a:endParaRPr sz="1200">
              <a:solidFill>
                <a:srgbClr val="FFFFFF"/>
              </a:solidFill>
            </a:endParaRPr>
          </a:p>
        </p:txBody>
      </p:sp>
      <p:sp>
        <p:nvSpPr>
          <p:cNvPr id="84" name="Google Shape;84;p17"/>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Course github pages with guides, text extracts, code</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90" name="Google Shape;90;p1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sz="2400" u="sng">
                <a:solidFill>
                  <a:schemeClr val="hlink"/>
                </a:solidFill>
                <a:hlinkClick r:id="rId3"/>
              </a:rPr>
              <a:t>https://stevenholloway.github.io/ComicBooksCourse.github.io/</a:t>
            </a:r>
            <a:endParaRPr sz="2400"/>
          </a:p>
        </p:txBody>
      </p:sp>
      <p:sp>
        <p:nvSpPr>
          <p:cNvPr id="91" name="Google Shape;91;p18"/>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n" sz="3000">
                <a:solidFill>
                  <a:srgbClr val="FFFF00"/>
                </a:solidFill>
                <a:latin typeface="Sigmar One"/>
                <a:ea typeface="Sigmar One"/>
                <a:cs typeface="Sigmar One"/>
                <a:sym typeface="Sigmar One"/>
              </a:rPr>
              <a:t>ComicLife</a:t>
            </a:r>
            <a:r>
              <a:rPr lang="en" sz="3000">
                <a:solidFill>
                  <a:srgbClr val="FFFF00"/>
                </a:solidFill>
                <a:latin typeface="Sigmar One"/>
                <a:ea typeface="Sigmar One"/>
                <a:cs typeface="Sigmar One"/>
                <a:sym typeface="Sigmar One"/>
              </a:rPr>
              <a:t> guides for all tools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97" name="Google Shape;97;p19"/>
          <p:cNvSpPr txBox="1"/>
          <p:nvPr>
            <p:ph idx="1" type="body"/>
          </p:nvPr>
        </p:nvSpPr>
        <p:spPr>
          <a:xfrm>
            <a:off x="0" y="1152475"/>
            <a:ext cx="8832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endParaRPr>
          </a:p>
        </p:txBody>
      </p:sp>
      <p:pic>
        <p:nvPicPr>
          <p:cNvPr id="98" name="Google Shape;98;p19"/>
          <p:cNvPicPr preferRelativeResize="0"/>
          <p:nvPr/>
        </p:nvPicPr>
        <p:blipFill rotWithShape="1">
          <a:blip r:embed="rId3">
            <a:alphaModFix/>
          </a:blip>
          <a:srcRect b="0" l="0" r="0" t="0"/>
          <a:stretch/>
        </p:blipFill>
        <p:spPr>
          <a:xfrm>
            <a:off x="3517400" y="1565425"/>
            <a:ext cx="5542726" cy="3173626"/>
          </a:xfrm>
          <a:prstGeom prst="rect">
            <a:avLst/>
          </a:prstGeom>
          <a:noFill/>
          <a:ln>
            <a:noFill/>
          </a:ln>
        </p:spPr>
      </p:pic>
      <p:pic>
        <p:nvPicPr>
          <p:cNvPr id="99" name="Google Shape;99;p19"/>
          <p:cNvPicPr preferRelativeResize="0"/>
          <p:nvPr/>
        </p:nvPicPr>
        <p:blipFill>
          <a:blip r:embed="rId4">
            <a:alphaModFix/>
          </a:blip>
          <a:stretch>
            <a:fillRect/>
          </a:stretch>
        </p:blipFill>
        <p:spPr>
          <a:xfrm>
            <a:off x="390850" y="1188750"/>
            <a:ext cx="2697375" cy="2596999"/>
          </a:xfrm>
          <a:prstGeom prst="rect">
            <a:avLst/>
          </a:prstGeom>
          <a:noFill/>
          <a:ln>
            <a:noFill/>
          </a:ln>
        </p:spPr>
      </p:pic>
      <p:pic>
        <p:nvPicPr>
          <p:cNvPr id="100" name="Google Shape;100;p19"/>
          <p:cNvPicPr preferRelativeResize="0"/>
          <p:nvPr/>
        </p:nvPicPr>
        <p:blipFill>
          <a:blip r:embed="rId5">
            <a:alphaModFix/>
          </a:blip>
          <a:stretch>
            <a:fillRect/>
          </a:stretch>
        </p:blipFill>
        <p:spPr>
          <a:xfrm>
            <a:off x="81125" y="4096550"/>
            <a:ext cx="3316825" cy="744125"/>
          </a:xfrm>
          <a:prstGeom prst="rect">
            <a:avLst/>
          </a:prstGeom>
          <a:noFill/>
          <a:ln>
            <a:noFill/>
          </a:ln>
        </p:spPr>
      </p:pic>
      <p:sp>
        <p:nvSpPr>
          <p:cNvPr id="101" name="Google Shape;101;p19"/>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image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07" name="Google Shape;107;p20"/>
          <p:cNvSpPr txBox="1"/>
          <p:nvPr>
            <p:ph idx="1" type="body"/>
          </p:nvPr>
        </p:nvSpPr>
        <p:spPr>
          <a:xfrm>
            <a:off x="372275" y="1152475"/>
            <a:ext cx="883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igmar One"/>
                <a:ea typeface="Sigmar One"/>
                <a:cs typeface="Sigmar One"/>
                <a:sym typeface="Sigmar One"/>
              </a:rPr>
              <a:t>Hypothes.is</a:t>
            </a:r>
            <a:endParaRPr sz="1600">
              <a:solidFill>
                <a:srgbClr val="FFFFFF"/>
              </a:solidFill>
              <a:latin typeface="Sigmar One"/>
              <a:ea typeface="Sigmar One"/>
              <a:cs typeface="Sigmar One"/>
              <a:sym typeface="Sigmar One"/>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Used for annota-</a:t>
            </a:r>
            <a:endParaRPr>
              <a:solidFill>
                <a:srgbClr val="FFFFFF"/>
              </a:solidFill>
            </a:endParaRPr>
          </a:p>
          <a:p>
            <a:pPr indent="0" lvl="0" marL="0" rtl="0" algn="l">
              <a:lnSpc>
                <a:spcPct val="100000"/>
              </a:lnSpc>
              <a:spcBef>
                <a:spcPts val="0"/>
              </a:spcBef>
              <a:spcAft>
                <a:spcPts val="0"/>
              </a:spcAft>
              <a:buNone/>
            </a:pPr>
            <a:r>
              <a:rPr lang="en">
                <a:solidFill>
                  <a:srgbClr val="FFFFFF"/>
                </a:solidFill>
              </a:rPr>
              <a:t>ting a</a:t>
            </a:r>
            <a:r>
              <a:rPr lang="en">
                <a:solidFill>
                  <a:srgbClr val="FFFFFF"/>
                </a:solidFill>
              </a:rPr>
              <a:t> </a:t>
            </a:r>
            <a:r>
              <a:rPr lang="en">
                <a:solidFill>
                  <a:srgbClr val="FFFFFF"/>
                </a:solidFill>
              </a:rPr>
              <a:t>comic book </a:t>
            </a:r>
            <a:endParaRPr>
              <a:solidFill>
                <a:srgbClr val="FFFFFF"/>
              </a:solidFill>
            </a:endParaRPr>
          </a:p>
          <a:p>
            <a:pPr indent="0" lvl="0" marL="0" rtl="0" algn="l">
              <a:lnSpc>
                <a:spcPct val="100000"/>
              </a:lnSpc>
              <a:spcBef>
                <a:spcPts val="0"/>
              </a:spcBef>
              <a:spcAft>
                <a:spcPts val="0"/>
              </a:spcAft>
              <a:buNone/>
            </a:pPr>
            <a:r>
              <a:rPr lang="en">
                <a:solidFill>
                  <a:srgbClr val="FFFFFF"/>
                </a:solidFill>
              </a:rPr>
              <a:t>in the public</a:t>
            </a:r>
            <a:endParaRPr>
              <a:solidFill>
                <a:srgbClr val="FFFFFF"/>
              </a:solidFill>
            </a:endParaRPr>
          </a:p>
          <a:p>
            <a:pPr indent="0" lvl="0" marL="0" rtl="0" algn="l">
              <a:lnSpc>
                <a:spcPct val="100000"/>
              </a:lnSpc>
              <a:spcBef>
                <a:spcPts val="0"/>
              </a:spcBef>
              <a:spcAft>
                <a:spcPts val="0"/>
              </a:spcAft>
              <a:buNone/>
            </a:pPr>
            <a:r>
              <a:rPr lang="en">
                <a:solidFill>
                  <a:srgbClr val="FFFFFF"/>
                </a:solidFill>
              </a:rPr>
              <a:t>domain</a:t>
            </a:r>
            <a:endParaRPr>
              <a:solidFill>
                <a:srgbClr val="FFFFFF"/>
              </a:solidFill>
            </a:endParaRPr>
          </a:p>
          <a:p>
            <a:pPr indent="0" lvl="0" marL="0" rtl="0" algn="l">
              <a:lnSpc>
                <a:spcPct val="100000"/>
              </a:lnSpc>
              <a:spcBef>
                <a:spcPts val="0"/>
              </a:spcBef>
              <a:spcAft>
                <a:spcPts val="0"/>
              </a:spcAft>
              <a:buNone/>
            </a:pPr>
            <a:r>
              <a:rPr lang="en">
                <a:solidFill>
                  <a:srgbClr val="FFFFFF"/>
                </a:solidFill>
              </a:rPr>
              <a:t>(</a:t>
            </a:r>
            <a:r>
              <a:rPr i="1" lang="en">
                <a:solidFill>
                  <a:srgbClr val="FFFFFF"/>
                </a:solidFill>
              </a:rPr>
              <a:t>Phantom Lady</a:t>
            </a:r>
            <a:r>
              <a:rPr lang="en">
                <a:solidFill>
                  <a:srgbClr val="FFFFFF"/>
                </a:solidFill>
              </a:rPr>
              <a:t> #17</a:t>
            </a:r>
            <a:endParaRPr>
              <a:solidFill>
                <a:srgbClr val="FFFFFF"/>
              </a:solidFill>
            </a:endParaRPr>
          </a:p>
          <a:p>
            <a:pPr indent="0" lvl="0" marL="0" rtl="0" algn="l">
              <a:lnSpc>
                <a:spcPct val="100000"/>
              </a:lnSpc>
              <a:spcBef>
                <a:spcPts val="0"/>
              </a:spcBef>
              <a:spcAft>
                <a:spcPts val="0"/>
              </a:spcAft>
              <a:buNone/>
            </a:pPr>
            <a:r>
              <a:rPr lang="en">
                <a:solidFill>
                  <a:srgbClr val="FFFFFF"/>
                </a:solidFill>
              </a:rPr>
              <a:t> In the Digital </a:t>
            </a:r>
            <a:endParaRPr>
              <a:solidFill>
                <a:srgbClr val="FFFFFF"/>
              </a:solidFill>
            </a:endParaRPr>
          </a:p>
          <a:p>
            <a:pPr indent="0" lvl="0" marL="0" rtl="0" algn="l">
              <a:lnSpc>
                <a:spcPct val="100000"/>
              </a:lnSpc>
              <a:spcBef>
                <a:spcPts val="0"/>
              </a:spcBef>
              <a:spcAft>
                <a:spcPts val="0"/>
              </a:spcAft>
              <a:buNone/>
            </a:pPr>
            <a:r>
              <a:rPr lang="en">
                <a:solidFill>
                  <a:srgbClr val="FFFFFF"/>
                </a:solidFill>
              </a:rPr>
              <a:t>Comic Museum)</a:t>
            </a:r>
            <a:endParaRPr>
              <a:solidFill>
                <a:srgbClr val="FFFFFF"/>
              </a:solidFill>
            </a:endParaRPr>
          </a:p>
        </p:txBody>
      </p:sp>
      <p:sp>
        <p:nvSpPr>
          <p:cNvPr id="108" name="Google Shape;108;p20"/>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pic>
        <p:nvPicPr>
          <p:cNvPr id="109" name="Google Shape;109;p20"/>
          <p:cNvPicPr preferRelativeResize="0"/>
          <p:nvPr/>
        </p:nvPicPr>
        <p:blipFill>
          <a:blip r:embed="rId3">
            <a:alphaModFix/>
          </a:blip>
          <a:stretch>
            <a:fillRect/>
          </a:stretch>
        </p:blipFill>
        <p:spPr>
          <a:xfrm>
            <a:off x="2478271" y="1346250"/>
            <a:ext cx="6665732"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FFFF00"/>
                </a:solidFill>
                <a:latin typeface="Sigmar One"/>
                <a:ea typeface="Sigmar One"/>
                <a:cs typeface="Sigmar One"/>
                <a:sym typeface="Sigmar One"/>
              </a:rPr>
              <a:t>Tools for image analysis</a:t>
            </a:r>
            <a:endParaRPr sz="3000">
              <a:solidFill>
                <a:srgbClr val="FFFF00"/>
              </a:solidFill>
              <a:latin typeface="Sigmar One"/>
              <a:ea typeface="Sigmar One"/>
              <a:cs typeface="Sigmar One"/>
              <a:sym typeface="Sigmar One"/>
            </a:endParaRPr>
          </a:p>
          <a:p>
            <a:pPr indent="0" lvl="0" marL="0" marR="0" rtl="0" algn="l">
              <a:lnSpc>
                <a:spcPct val="100000"/>
              </a:lnSpc>
              <a:spcBef>
                <a:spcPts val="0"/>
              </a:spcBef>
              <a:spcAft>
                <a:spcPts val="0"/>
              </a:spcAft>
              <a:buNone/>
            </a:pPr>
            <a:r>
              <a:t/>
            </a:r>
            <a:endParaRPr sz="3000">
              <a:solidFill>
                <a:srgbClr val="FFFF00"/>
              </a:solidFill>
              <a:latin typeface="Sigmar One"/>
              <a:ea typeface="Sigmar One"/>
              <a:cs typeface="Sigmar One"/>
              <a:sym typeface="Sigmar One"/>
            </a:endParaRPr>
          </a:p>
        </p:txBody>
      </p:sp>
      <p:sp>
        <p:nvSpPr>
          <p:cNvPr id="115" name="Google Shape;115;p2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igmar One"/>
                <a:ea typeface="Sigmar One"/>
                <a:cs typeface="Sigmar One"/>
                <a:sym typeface="Sigmar One"/>
              </a:rPr>
              <a:t>Commercial search engine reverse lookups</a:t>
            </a:r>
            <a:endParaRPr sz="1600">
              <a:solidFill>
                <a:srgbClr val="FFFFFF"/>
              </a:solidFill>
              <a:latin typeface="Sigmar One"/>
              <a:ea typeface="Sigmar One"/>
              <a:cs typeface="Sigmar One"/>
              <a:sym typeface="Sigmar One"/>
            </a:endParaRPr>
          </a:p>
          <a:p>
            <a:pPr indent="0" lvl="0" marL="0" rtl="0" algn="l">
              <a:lnSpc>
                <a:spcPct val="100000"/>
              </a:lnSpc>
              <a:spcBef>
                <a:spcPts val="1600"/>
              </a:spcBef>
              <a:spcAft>
                <a:spcPts val="0"/>
              </a:spcAft>
              <a:buNone/>
            </a:pPr>
            <a:r>
              <a:t/>
            </a:r>
            <a:endParaRPr sz="2400">
              <a:solidFill>
                <a:srgbClr val="FFFFFF"/>
              </a:solidFill>
            </a:endParaRPr>
          </a:p>
          <a:p>
            <a:pPr indent="0" lvl="0" marL="0" rtl="0" algn="l">
              <a:lnSpc>
                <a:spcPct val="100000"/>
              </a:lnSpc>
              <a:spcBef>
                <a:spcPts val="0"/>
              </a:spcBef>
              <a:spcAft>
                <a:spcPts val="0"/>
              </a:spcAft>
              <a:buNone/>
            </a:pPr>
            <a:r>
              <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Tailor-made </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for illustrating </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search-</a:t>
            </a:r>
            <a:endParaRPr sz="2400">
              <a:solidFill>
                <a:srgbClr val="FFFFFF"/>
              </a:solidFill>
            </a:endParaRPr>
          </a:p>
          <a:p>
            <a:pPr indent="0" lvl="0" marL="0" rtl="0" algn="l">
              <a:lnSpc>
                <a:spcPct val="100000"/>
              </a:lnSpc>
              <a:spcBef>
                <a:spcPts val="0"/>
              </a:spcBef>
              <a:spcAft>
                <a:spcPts val="0"/>
              </a:spcAft>
              <a:buNone/>
            </a:pPr>
            <a:r>
              <a:rPr lang="en" sz="2400">
                <a:solidFill>
                  <a:srgbClr val="FFFFFF"/>
                </a:solidFill>
              </a:rPr>
              <a:t>engine bias</a:t>
            </a:r>
            <a:endParaRPr sz="1100">
              <a:solidFill>
                <a:srgbClr val="FFFFFF"/>
              </a:solidFill>
            </a:endParaRPr>
          </a:p>
          <a:p>
            <a:pPr indent="0" lvl="0" marL="0" rtl="0" algn="l">
              <a:spcBef>
                <a:spcPts val="0"/>
              </a:spcBef>
              <a:spcAft>
                <a:spcPts val="0"/>
              </a:spcAft>
              <a:buNone/>
            </a:pPr>
            <a:r>
              <a:t/>
            </a:r>
            <a:endParaRPr sz="11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16" name="Google Shape;116;p21"/>
          <p:cNvPicPr preferRelativeResize="0"/>
          <p:nvPr/>
        </p:nvPicPr>
        <p:blipFill>
          <a:blip r:embed="rId3">
            <a:alphaModFix/>
          </a:blip>
          <a:stretch>
            <a:fillRect/>
          </a:stretch>
        </p:blipFill>
        <p:spPr>
          <a:xfrm>
            <a:off x="2494650" y="1395075"/>
            <a:ext cx="6071349" cy="3472801"/>
          </a:xfrm>
          <a:prstGeom prst="rect">
            <a:avLst/>
          </a:prstGeom>
          <a:noFill/>
          <a:ln>
            <a:noFill/>
          </a:ln>
        </p:spPr>
      </p:pic>
      <p:sp>
        <p:nvSpPr>
          <p:cNvPr id="117" name="Google Shape;117;p21"/>
          <p:cNvSpPr txBox="1"/>
          <p:nvPr/>
        </p:nvSpPr>
        <p:spPr>
          <a:xfrm>
            <a:off x="1051475" y="4932225"/>
            <a:ext cx="6873600" cy="4167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900">
                <a:solidFill>
                  <a:srgbClr val="FFFFFF"/>
                </a:solidFill>
              </a:rPr>
              <a:t>Attribution-NonCommercial-ShareAlike 4.0 International (CC BY-NC-SA 4.0)</a:t>
            </a:r>
            <a:endParaRPr b="1" sz="9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